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6" r:id="rId1"/>
  </p:sldMasterIdLst>
  <p:notesMasterIdLst>
    <p:notesMasterId r:id="rId14"/>
  </p:notesMasterIdLst>
  <p:handoutMasterIdLst>
    <p:handoutMasterId r:id="rId15"/>
  </p:handoutMasterIdLst>
  <p:sldIdLst>
    <p:sldId id="259" r:id="rId2"/>
    <p:sldId id="262" r:id="rId3"/>
    <p:sldId id="263" r:id="rId4"/>
    <p:sldId id="264" r:id="rId5"/>
    <p:sldId id="265" r:id="rId6"/>
    <p:sldId id="266" r:id="rId7"/>
    <p:sldId id="258" r:id="rId8"/>
    <p:sldId id="267" r:id="rId9"/>
    <p:sldId id="257" r:id="rId10"/>
    <p:sldId id="260"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21"/>
  </p:normalViewPr>
  <p:slideViewPr>
    <p:cSldViewPr snapToGrid="0" snapToObjects="1">
      <p:cViewPr>
        <p:scale>
          <a:sx n="76" d="100"/>
          <a:sy n="76" d="100"/>
        </p:scale>
        <p:origin x="1176"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3F57F9-99DE-9C4D-93C3-7952AFAD3240}" type="datetimeFigureOut">
              <a:rPr lang="en-US" smtClean="0"/>
              <a:t>11/19/16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028BB5-57D3-0B4A-931D-DF7E559F5101}" type="slidenum">
              <a:rPr lang="en-US" smtClean="0"/>
              <a:t>‹#›</a:t>
            </a:fld>
            <a:endParaRPr lang="en-US"/>
          </a:p>
        </p:txBody>
      </p:sp>
    </p:spTree>
    <p:extLst>
      <p:ext uri="{BB962C8B-B14F-4D97-AF65-F5344CB8AC3E}">
        <p14:creationId xmlns:p14="http://schemas.microsoft.com/office/powerpoint/2010/main" val="1055359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88C3A-CDDF-8C40-9121-C04056358763}" type="datetimeFigureOut">
              <a:rPr lang="en-US" smtClean="0"/>
              <a:t>11/19/16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639257-0F9E-9149-AB05-75606BA361F2}" type="slidenum">
              <a:rPr lang="en-US" smtClean="0"/>
              <a:t>‹#›</a:t>
            </a:fld>
            <a:endParaRPr lang="en-US"/>
          </a:p>
        </p:txBody>
      </p:sp>
    </p:spTree>
    <p:extLst>
      <p:ext uri="{BB962C8B-B14F-4D97-AF65-F5344CB8AC3E}">
        <p14:creationId xmlns:p14="http://schemas.microsoft.com/office/powerpoint/2010/main" val="1015603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did you find the recent disruption? </a:t>
            </a:r>
          </a:p>
          <a:p>
            <a:r>
              <a:rPr lang="en-US" dirty="0" smtClean="0"/>
              <a:t>What do</a:t>
            </a:r>
            <a:r>
              <a:rPr lang="en-US" baseline="0" dirty="0" smtClean="0"/>
              <a:t> you think of it? </a:t>
            </a:r>
          </a:p>
          <a:p>
            <a:r>
              <a:rPr lang="en-US" baseline="0" dirty="0" smtClean="0"/>
              <a:t>What is the motivation and objective of what is happening?</a:t>
            </a:r>
          </a:p>
          <a:p>
            <a:r>
              <a:rPr lang="en-US" baseline="0" dirty="0" smtClean="0"/>
              <a:t>Does it have any relevance to the theme of this workshop?</a:t>
            </a:r>
            <a:endParaRPr lang="en-US" dirty="0" smtClean="0"/>
          </a:p>
          <a:p>
            <a:r>
              <a:rPr lang="en-US" dirty="0" smtClean="0"/>
              <a:t>How many of you have FB, Google, Twitter accounts?</a:t>
            </a:r>
          </a:p>
          <a:p>
            <a:r>
              <a:rPr lang="en-US" dirty="0" smtClean="0"/>
              <a:t>How many have read the terms when you signed up for these accounts?</a:t>
            </a:r>
          </a:p>
          <a:p>
            <a:r>
              <a:rPr lang="en-US" dirty="0" smtClean="0"/>
              <a:t>We seem to think that the government is practicing mass surveillance. In reality, there is a PPP model here/</a:t>
            </a:r>
            <a:endParaRPr lang="en-US" dirty="0"/>
          </a:p>
        </p:txBody>
      </p:sp>
      <p:sp>
        <p:nvSpPr>
          <p:cNvPr id="4" name="Slide Number Placeholder 3"/>
          <p:cNvSpPr>
            <a:spLocks noGrp="1"/>
          </p:cNvSpPr>
          <p:nvPr>
            <p:ph type="sldNum" sz="quarter" idx="10"/>
          </p:nvPr>
        </p:nvSpPr>
        <p:spPr/>
        <p:txBody>
          <a:bodyPr/>
          <a:lstStyle/>
          <a:p>
            <a:fld id="{BC639257-0F9E-9149-AB05-75606BA361F2}" type="slidenum">
              <a:rPr lang="en-US" smtClean="0"/>
              <a:t>2</a:t>
            </a:fld>
            <a:endParaRPr lang="en-US"/>
          </a:p>
        </p:txBody>
      </p:sp>
    </p:spTree>
    <p:extLst>
      <p:ext uri="{BB962C8B-B14F-4D97-AF65-F5344CB8AC3E}">
        <p14:creationId xmlns:p14="http://schemas.microsoft.com/office/powerpoint/2010/main" val="346755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Erich </a:t>
            </a:r>
            <a:r>
              <a:rPr lang="en-US" dirty="0" err="1" smtClean="0"/>
              <a:t>Mielke</a:t>
            </a:r>
            <a:r>
              <a:rPr lang="en-US" dirty="0" smtClean="0"/>
              <a:t> - </a:t>
            </a:r>
            <a:r>
              <a:rPr lang="en-US" dirty="0" err="1" smtClean="0"/>
              <a:t>Statsi</a:t>
            </a:r>
            <a:r>
              <a:rPr lang="en-US" dirty="0" smtClean="0"/>
              <a:t> ordered digital</a:t>
            </a:r>
            <a:r>
              <a:rPr lang="en-US" baseline="0" dirty="0" smtClean="0"/>
              <a:t> collation of information of every East German citizen - officially known as "Regulation for the Use of Stored Data".</a:t>
            </a:r>
          </a:p>
          <a:p>
            <a:r>
              <a:rPr lang="en-US" baseline="0" dirty="0" smtClean="0"/>
              <a:t>It sought to collect all personal data from the legal institutions, banks, insurance agencies, post offices, hospitals, libraries and radio and television companies.</a:t>
            </a:r>
          </a:p>
          <a:p>
            <a:r>
              <a:rPr lang="en-US" baseline="0" dirty="0" smtClean="0"/>
              <a:t>He wanted to create "Crystal Man"</a:t>
            </a:r>
            <a:endParaRPr lang="en-US" dirty="0"/>
          </a:p>
        </p:txBody>
      </p:sp>
      <p:sp>
        <p:nvSpPr>
          <p:cNvPr id="4" name="Slide Number Placeholder 3"/>
          <p:cNvSpPr>
            <a:spLocks noGrp="1"/>
          </p:cNvSpPr>
          <p:nvPr>
            <p:ph type="sldNum" sz="quarter" idx="10"/>
          </p:nvPr>
        </p:nvSpPr>
        <p:spPr/>
        <p:txBody>
          <a:bodyPr/>
          <a:lstStyle/>
          <a:p>
            <a:fld id="{BC639257-0F9E-9149-AB05-75606BA361F2}" type="slidenum">
              <a:rPr lang="en-US" smtClean="0"/>
              <a:t>3</a:t>
            </a:fld>
            <a:endParaRPr lang="en-US"/>
          </a:p>
        </p:txBody>
      </p:sp>
    </p:spTree>
    <p:extLst>
      <p:ext uri="{BB962C8B-B14F-4D97-AF65-F5344CB8AC3E}">
        <p14:creationId xmlns:p14="http://schemas.microsoft.com/office/powerpoint/2010/main" val="2131448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at home-grown example of this type of collusion</a:t>
            </a:r>
            <a:endParaRPr lang="en-US" dirty="0"/>
          </a:p>
        </p:txBody>
      </p:sp>
      <p:sp>
        <p:nvSpPr>
          <p:cNvPr id="4" name="Slide Number Placeholder 3"/>
          <p:cNvSpPr>
            <a:spLocks noGrp="1"/>
          </p:cNvSpPr>
          <p:nvPr>
            <p:ph type="sldNum" sz="quarter" idx="10"/>
          </p:nvPr>
        </p:nvSpPr>
        <p:spPr/>
        <p:txBody>
          <a:bodyPr/>
          <a:lstStyle/>
          <a:p>
            <a:fld id="{BC639257-0F9E-9149-AB05-75606BA361F2}" type="slidenum">
              <a:rPr lang="en-US" smtClean="0"/>
              <a:t>5</a:t>
            </a:fld>
            <a:endParaRPr lang="en-US"/>
          </a:p>
        </p:txBody>
      </p:sp>
    </p:spTree>
    <p:extLst>
      <p:ext uri="{BB962C8B-B14F-4D97-AF65-F5344CB8AC3E}">
        <p14:creationId xmlns:p14="http://schemas.microsoft.com/office/powerpoint/2010/main" val="1211686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goes by the brand name "Aadhaar"</a:t>
            </a:r>
            <a:endParaRPr lang="en-US" dirty="0"/>
          </a:p>
        </p:txBody>
      </p:sp>
      <p:sp>
        <p:nvSpPr>
          <p:cNvPr id="4" name="Slide Number Placeholder 3"/>
          <p:cNvSpPr>
            <a:spLocks noGrp="1"/>
          </p:cNvSpPr>
          <p:nvPr>
            <p:ph type="sldNum" sz="quarter" idx="10"/>
          </p:nvPr>
        </p:nvSpPr>
        <p:spPr/>
        <p:txBody>
          <a:bodyPr/>
          <a:lstStyle/>
          <a:p>
            <a:fld id="{BC639257-0F9E-9149-AB05-75606BA361F2}" type="slidenum">
              <a:rPr lang="en-US" smtClean="0"/>
              <a:t>6</a:t>
            </a:fld>
            <a:endParaRPr lang="en-US"/>
          </a:p>
        </p:txBody>
      </p:sp>
    </p:spTree>
    <p:extLst>
      <p:ext uri="{BB962C8B-B14F-4D97-AF65-F5344CB8AC3E}">
        <p14:creationId xmlns:p14="http://schemas.microsoft.com/office/powerpoint/2010/main" val="1804624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UIDAI website hides more than it reveals and is a good replica of Orwell's</a:t>
            </a:r>
            <a:r>
              <a:rPr lang="en-US" baseline="0" dirty="0" smtClean="0"/>
              <a:t> "Ministry of Truth"</a:t>
            </a:r>
            <a:endParaRPr lang="en-US" dirty="0"/>
          </a:p>
        </p:txBody>
      </p:sp>
      <p:sp>
        <p:nvSpPr>
          <p:cNvPr id="4" name="Slide Number Placeholder 3"/>
          <p:cNvSpPr>
            <a:spLocks noGrp="1"/>
          </p:cNvSpPr>
          <p:nvPr>
            <p:ph type="sldNum" sz="quarter" idx="10"/>
          </p:nvPr>
        </p:nvSpPr>
        <p:spPr/>
        <p:txBody>
          <a:bodyPr/>
          <a:lstStyle/>
          <a:p>
            <a:fld id="{BC639257-0F9E-9149-AB05-75606BA361F2}" type="slidenum">
              <a:rPr lang="en-US" smtClean="0"/>
              <a:t>7</a:t>
            </a:fld>
            <a:endParaRPr lang="en-US"/>
          </a:p>
        </p:txBody>
      </p:sp>
    </p:spTree>
    <p:extLst>
      <p:ext uri="{BB962C8B-B14F-4D97-AF65-F5344CB8AC3E}">
        <p14:creationId xmlns:p14="http://schemas.microsoft.com/office/powerpoint/2010/main" val="180498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basis of UID / “Aadhaar”?</a:t>
            </a:r>
            <a:endParaRPr lang="en-US" dirty="0"/>
          </a:p>
        </p:txBody>
      </p:sp>
      <p:sp>
        <p:nvSpPr>
          <p:cNvPr id="4" name="Slide Number Placeholder 3"/>
          <p:cNvSpPr>
            <a:spLocks noGrp="1"/>
          </p:cNvSpPr>
          <p:nvPr>
            <p:ph type="sldNum" sz="quarter" idx="10"/>
          </p:nvPr>
        </p:nvSpPr>
        <p:spPr/>
        <p:txBody>
          <a:bodyPr/>
          <a:lstStyle/>
          <a:p>
            <a:fld id="{BC639257-0F9E-9149-AB05-75606BA361F2}" type="slidenum">
              <a:rPr lang="en-US" smtClean="0"/>
              <a:t>8</a:t>
            </a:fld>
            <a:endParaRPr lang="en-US"/>
          </a:p>
        </p:txBody>
      </p:sp>
    </p:spTree>
    <p:extLst>
      <p:ext uri="{BB962C8B-B14F-4D97-AF65-F5344CB8AC3E}">
        <p14:creationId xmlns:p14="http://schemas.microsoft.com/office/powerpoint/2010/main" val="279220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these are mere assumptions.</a:t>
            </a:r>
            <a:r>
              <a:rPr lang="en-US" baseline="0" dirty="0" smtClean="0"/>
              <a:t> They are stated knowing them to be false. The reason for making these statements is to hide the real intention behind the scheme</a:t>
            </a:r>
            <a:endParaRPr lang="en-US" dirty="0"/>
          </a:p>
        </p:txBody>
      </p:sp>
      <p:sp>
        <p:nvSpPr>
          <p:cNvPr id="4" name="Slide Number Placeholder 3"/>
          <p:cNvSpPr>
            <a:spLocks noGrp="1"/>
          </p:cNvSpPr>
          <p:nvPr>
            <p:ph type="sldNum" sz="quarter" idx="10"/>
          </p:nvPr>
        </p:nvSpPr>
        <p:spPr/>
        <p:txBody>
          <a:bodyPr/>
          <a:lstStyle/>
          <a:p>
            <a:fld id="{BC639257-0F9E-9149-AB05-75606BA361F2}" type="slidenum">
              <a:rPr lang="en-US" smtClean="0"/>
              <a:t>9</a:t>
            </a:fld>
            <a:endParaRPr lang="en-US"/>
          </a:p>
        </p:txBody>
      </p:sp>
    </p:spTree>
    <p:extLst>
      <p:ext uri="{BB962C8B-B14F-4D97-AF65-F5344CB8AC3E}">
        <p14:creationId xmlns:p14="http://schemas.microsoft.com/office/powerpoint/2010/main" val="1263843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 the deceit of the private-public</a:t>
            </a:r>
            <a:r>
              <a:rPr lang="en-US" baseline="0" dirty="0" smtClean="0"/>
              <a:t> partnership. </a:t>
            </a:r>
          </a:p>
          <a:p>
            <a:r>
              <a:rPr lang="en-US" baseline="0" dirty="0" smtClean="0"/>
              <a:t>The entire basis of UID / “Aadhaar” is false. </a:t>
            </a:r>
          </a:p>
          <a:p>
            <a:r>
              <a:rPr lang="en-US" baseline="0" dirty="0" smtClean="0"/>
              <a:t>The deceit extends to fraudulent assurances UIDAI keeps mouthing that info is NOT shared while ALL the data is being handed over to foreign entities. </a:t>
            </a:r>
          </a:p>
          <a:p>
            <a:r>
              <a:rPr lang="en-US" dirty="0" smtClean="0"/>
              <a:t>And what is App Development using “”Aadhaar”” platform?</a:t>
            </a:r>
            <a:endParaRPr lang="en-US" dirty="0"/>
          </a:p>
        </p:txBody>
      </p:sp>
      <p:sp>
        <p:nvSpPr>
          <p:cNvPr id="4" name="Slide Number Placeholder 3"/>
          <p:cNvSpPr>
            <a:spLocks noGrp="1"/>
          </p:cNvSpPr>
          <p:nvPr>
            <p:ph type="sldNum" sz="quarter" idx="10"/>
          </p:nvPr>
        </p:nvSpPr>
        <p:spPr/>
        <p:txBody>
          <a:bodyPr/>
          <a:lstStyle/>
          <a:p>
            <a:fld id="{BC639257-0F9E-9149-AB05-75606BA361F2}" type="slidenum">
              <a:rPr lang="en-US" smtClean="0"/>
              <a:t>10</a:t>
            </a:fld>
            <a:endParaRPr lang="en-US"/>
          </a:p>
        </p:txBody>
      </p:sp>
    </p:spTree>
    <p:extLst>
      <p:ext uri="{BB962C8B-B14F-4D97-AF65-F5344CB8AC3E}">
        <p14:creationId xmlns:p14="http://schemas.microsoft.com/office/powerpoint/2010/main" val="226291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is</a:t>
            </a:r>
            <a:r>
              <a:rPr lang="en-US" baseline="0" dirty="0" smtClean="0"/>
              <a:t> more dangerous - NGOs receiving foreign donations or political parties receiving these?</a:t>
            </a:r>
            <a:endParaRPr lang="en-US" dirty="0" smtClean="0"/>
          </a:p>
          <a:p>
            <a:endParaRPr lang="en-US" dirty="0" smtClean="0"/>
          </a:p>
          <a:p>
            <a:r>
              <a:rPr lang="en-US" dirty="0" smtClean="0"/>
              <a:t>FCRA</a:t>
            </a:r>
            <a:r>
              <a:rPr lang="en-US" baseline="0" dirty="0" smtClean="0"/>
              <a:t> tweaked</a:t>
            </a:r>
          </a:p>
          <a:p>
            <a:r>
              <a:rPr lang="en-US" baseline="0" dirty="0" smtClean="0"/>
              <a:t>Ask for making political parties subject to RTI</a:t>
            </a:r>
          </a:p>
          <a:p>
            <a:r>
              <a:rPr lang="en-US" baseline="0" dirty="0" smtClean="0"/>
              <a:t>Ask for CAG audit of political party accounts</a:t>
            </a:r>
          </a:p>
          <a:p>
            <a:r>
              <a:rPr lang="en-US" baseline="0" dirty="0" smtClean="0"/>
              <a:t>Ask for publication of names and amounts of ALL donations received by political parties</a:t>
            </a:r>
          </a:p>
          <a:p>
            <a:r>
              <a:rPr lang="en-US" baseline="0" dirty="0" smtClean="0"/>
              <a:t>Make political party receipts taxable</a:t>
            </a:r>
          </a:p>
          <a:p>
            <a:r>
              <a:rPr lang="en-US" baseline="0" dirty="0" smtClean="0"/>
              <a:t>Campaign for judicial accountability</a:t>
            </a:r>
          </a:p>
          <a:p>
            <a:r>
              <a:rPr lang="en-US" baseline="0" dirty="0" smtClean="0"/>
              <a:t>Prevent Executive interference in judicial appointments</a:t>
            </a:r>
            <a:endParaRPr lang="en-US" dirty="0"/>
          </a:p>
        </p:txBody>
      </p:sp>
      <p:sp>
        <p:nvSpPr>
          <p:cNvPr id="4" name="Slide Number Placeholder 3"/>
          <p:cNvSpPr>
            <a:spLocks noGrp="1"/>
          </p:cNvSpPr>
          <p:nvPr>
            <p:ph type="sldNum" sz="quarter" idx="10"/>
          </p:nvPr>
        </p:nvSpPr>
        <p:spPr/>
        <p:txBody>
          <a:bodyPr/>
          <a:lstStyle/>
          <a:p>
            <a:fld id="{BC639257-0F9E-9149-AB05-75606BA361F2}" type="slidenum">
              <a:rPr lang="en-US" smtClean="0"/>
              <a:t>11</a:t>
            </a:fld>
            <a:endParaRPr lang="en-US"/>
          </a:p>
        </p:txBody>
      </p:sp>
    </p:spTree>
    <p:extLst>
      <p:ext uri="{BB962C8B-B14F-4D97-AF65-F5344CB8AC3E}">
        <p14:creationId xmlns:p14="http://schemas.microsoft.com/office/powerpoint/2010/main" val="149579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73687" y="5836973"/>
            <a:ext cx="568854" cy="568854"/>
          </a:xfrm>
          <a:prstGeom prst="rect">
            <a:avLst/>
          </a:prstGeom>
        </p:spPr>
      </p:pic>
    </p:spTree>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IN" smtClean="0"/>
              <a:t>15 Nov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FAEF9944-A4F6-4C59-AEBD-678D6480B8EA}"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IN" smtClean="0"/>
              <a:t>15 Nov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IN" smtClean="0"/>
              <a:t>15 Nov 2016</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IN" smtClean="0"/>
              <a:t>15 Nov 2016</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IN" smtClean="0"/>
              <a:t>15 Nov 2016</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IN" smtClean="0"/>
              <a:t>15 Nov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IN" smtClean="0"/>
              <a:t>15 Nov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r>
              <a:rPr lang="en-IN" smtClean="0"/>
              <a:t>15 Nov 2016</a:t>
            </a:r>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smtClean="0"/>
          </a:p>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AEF9944-A4F6-4C59-AEBD-678D6480B8EA}" type="slidenum">
              <a:rPr lang="en-US" smtClean="0"/>
              <a:pPr/>
              <a:t>‹#›</a:t>
            </a:fld>
            <a:endParaRPr lang="en-US" dirty="0"/>
          </a:p>
        </p:txBody>
      </p:sp>
      <p:pic>
        <p:nvPicPr>
          <p:cNvPr id="14" name="Picture 13"/>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3207279" y="5882745"/>
            <a:ext cx="568854" cy="568854"/>
          </a:xfrm>
          <a:prstGeom prst="rect">
            <a:avLst/>
          </a:prstGeom>
        </p:spPr>
      </p:pic>
    </p:spTree>
    <p:extLst>
      <p:ext uri="{BB962C8B-B14F-4D97-AF65-F5344CB8AC3E}">
        <p14:creationId xmlns:p14="http://schemas.microsoft.com/office/powerpoint/2010/main" val="1471343119"/>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 id="2147483893" r:id="rId17"/>
  </p:sldLayoutIdLst>
  <p:timing>
    <p:tnLst>
      <p:par>
        <p:cTn id="1" dur="indefinite" restart="never" nodeType="tmRoot"/>
      </p:par>
    </p:tnLst>
  </p:timing>
  <p:hf hdr="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uidai.gov.in/beta/about-uidai/about-uidai/vision-mission.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Digital Panopticon</a:t>
            </a:r>
            <a:endParaRPr lang="en-US" dirty="0"/>
          </a:p>
        </p:txBody>
      </p:sp>
      <p:sp>
        <p:nvSpPr>
          <p:cNvPr id="3" name="Subtitle 2"/>
          <p:cNvSpPr>
            <a:spLocks noGrp="1"/>
          </p:cNvSpPr>
          <p:nvPr>
            <p:ph type="subTitle" idx="1"/>
          </p:nvPr>
        </p:nvSpPr>
        <p:spPr/>
        <p:txBody>
          <a:bodyPr/>
          <a:lstStyle/>
          <a:p>
            <a:r>
              <a:rPr lang="en-US" dirty="0"/>
              <a:t>Database State Control and Role of Private Foreign Firms &amp; Intelligence Agencies  </a:t>
            </a:r>
          </a:p>
          <a:p>
            <a:endParaRPr lang="en-US" dirty="0"/>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1</a:t>
            </a:fld>
            <a:endParaRPr lang="en-US" dirty="0"/>
          </a:p>
        </p:txBody>
      </p:sp>
    </p:spTree>
    <p:extLst>
      <p:ext uri="{BB962C8B-B14F-4D97-AF65-F5344CB8AC3E}">
        <p14:creationId xmlns:p14="http://schemas.microsoft.com/office/powerpoint/2010/main" val="1355011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Biometrics</a:t>
            </a:r>
            <a:endParaRPr lang="en-US" dirty="0"/>
          </a:p>
        </p:txBody>
      </p:sp>
      <p:sp>
        <p:nvSpPr>
          <p:cNvPr id="3" name="Content Placeholder 2"/>
          <p:cNvSpPr>
            <a:spLocks noGrp="1"/>
          </p:cNvSpPr>
          <p:nvPr>
            <p:ph idx="1"/>
          </p:nvPr>
        </p:nvSpPr>
        <p:spPr/>
        <p:txBody>
          <a:bodyPr/>
          <a:lstStyle/>
          <a:p>
            <a:r>
              <a:rPr lang="en-US" dirty="0" smtClean="0"/>
              <a:t>How many of you believe that biometric IDs are unique? </a:t>
            </a:r>
            <a:endParaRPr lang="en-US" dirty="0"/>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10</a:t>
            </a:fld>
            <a:endParaRPr lang="en-US" dirty="0"/>
          </a:p>
        </p:txBody>
      </p:sp>
    </p:spTree>
    <p:extLst>
      <p:ext uri="{BB962C8B-B14F-4D97-AF65-F5344CB8AC3E}">
        <p14:creationId xmlns:p14="http://schemas.microsoft.com/office/powerpoint/2010/main" val="545094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we do? </a:t>
            </a:r>
            <a:r>
              <a:rPr lang="en-US" dirty="0" smtClean="0"/>
              <a:t>- 4 </a:t>
            </a:r>
            <a:endParaRPr lang="en-US" dirty="0"/>
          </a:p>
        </p:txBody>
      </p:sp>
      <p:sp>
        <p:nvSpPr>
          <p:cNvPr id="3" name="Content Placeholder 2"/>
          <p:cNvSpPr>
            <a:spLocks noGrp="1"/>
          </p:cNvSpPr>
          <p:nvPr>
            <p:ph idx="1"/>
          </p:nvPr>
        </p:nvSpPr>
        <p:spPr/>
        <p:txBody>
          <a:bodyPr/>
          <a:lstStyle/>
          <a:p>
            <a:r>
              <a:rPr lang="en-US" dirty="0" smtClean="0"/>
              <a:t>Continuously campaign against private </a:t>
            </a:r>
            <a:r>
              <a:rPr lang="mr-IN" dirty="0" smtClean="0"/>
              <a:t>–</a:t>
            </a:r>
            <a:r>
              <a:rPr lang="en-US" dirty="0" smtClean="0"/>
              <a:t> government collusion to prevent intrusive violation of privacy of people</a:t>
            </a:r>
          </a:p>
          <a:p>
            <a:r>
              <a:rPr lang="en-US" dirty="0" smtClean="0"/>
              <a:t>Constructively engage with government, elected reps, party leaders, politicians</a:t>
            </a:r>
          </a:p>
          <a:p>
            <a:r>
              <a:rPr lang="en-US" dirty="0" smtClean="0"/>
              <a:t>Enlist support of well known personalities</a:t>
            </a:r>
          </a:p>
          <a:p>
            <a:r>
              <a:rPr lang="en-US" dirty="0" smtClean="0"/>
              <a:t>Use social media</a:t>
            </a:r>
            <a:endParaRPr lang="en-US" dirty="0"/>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11</a:t>
            </a:fld>
            <a:endParaRPr lang="en-US" dirty="0"/>
          </a:p>
        </p:txBody>
      </p:sp>
    </p:spTree>
    <p:extLst>
      <p:ext uri="{BB962C8B-B14F-4D97-AF65-F5344CB8AC3E}">
        <p14:creationId xmlns:p14="http://schemas.microsoft.com/office/powerpoint/2010/main" val="346430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we do? </a:t>
            </a:r>
            <a:r>
              <a:rPr lang="en-US" dirty="0" smtClean="0"/>
              <a:t>- 5</a:t>
            </a:r>
            <a:endParaRPr lang="en-US" dirty="0"/>
          </a:p>
        </p:txBody>
      </p:sp>
      <p:sp>
        <p:nvSpPr>
          <p:cNvPr id="3" name="Content Placeholder 2"/>
          <p:cNvSpPr>
            <a:spLocks noGrp="1"/>
          </p:cNvSpPr>
          <p:nvPr>
            <p:ph idx="1"/>
          </p:nvPr>
        </p:nvSpPr>
        <p:spPr/>
        <p:txBody>
          <a:bodyPr/>
          <a:lstStyle/>
          <a:p>
            <a:r>
              <a:rPr lang="en-US" dirty="0" smtClean="0"/>
              <a:t>Campaign against muzzling of expression and NGOs</a:t>
            </a:r>
          </a:p>
          <a:p>
            <a:r>
              <a:rPr lang="en-US" dirty="0" smtClean="0"/>
              <a:t>Expose political chicanery using RTI </a:t>
            </a:r>
          </a:p>
          <a:p>
            <a:r>
              <a:rPr lang="en-US" dirty="0" smtClean="0"/>
              <a:t>Use the judicial processes</a:t>
            </a:r>
          </a:p>
          <a:p>
            <a:endParaRPr lang="en-US" dirty="0"/>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12</a:t>
            </a:fld>
            <a:endParaRPr lang="en-US" dirty="0"/>
          </a:p>
        </p:txBody>
      </p:sp>
    </p:spTree>
    <p:extLst>
      <p:ext uri="{BB962C8B-B14F-4D97-AF65-F5344CB8AC3E}">
        <p14:creationId xmlns:p14="http://schemas.microsoft.com/office/powerpoint/2010/main" val="747721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Disruption</a:t>
            </a:r>
            <a:endParaRPr lang="en-US" dirty="0"/>
          </a:p>
        </p:txBody>
      </p:sp>
      <p:sp>
        <p:nvSpPr>
          <p:cNvPr id="3" name="Content Placeholder 2"/>
          <p:cNvSpPr>
            <a:spLocks noGrp="1"/>
          </p:cNvSpPr>
          <p:nvPr>
            <p:ph idx="1"/>
          </p:nvPr>
        </p:nvSpPr>
        <p:spPr/>
        <p:txBody>
          <a:bodyPr/>
          <a:lstStyle/>
          <a:p>
            <a:r>
              <a:rPr lang="en-US" dirty="0" smtClean="0"/>
              <a:t>We live in an economic world where the word, “Disruption” is considered a good thing.</a:t>
            </a:r>
          </a:p>
          <a:p>
            <a:r>
              <a:rPr lang="en-US" dirty="0" smtClean="0"/>
              <a:t>So accustomed are we to using the Internet and enjoying its “convenience”, that we, like, the proverbial ostrich, have our heads buried in the sand when it comes to understanding the evils of the Net.</a:t>
            </a:r>
            <a:endParaRPr lang="en-US" dirty="0"/>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2</a:t>
            </a:fld>
            <a:endParaRPr lang="en-US" dirty="0"/>
          </a:p>
        </p:txBody>
      </p:sp>
    </p:spTree>
    <p:extLst>
      <p:ext uri="{BB962C8B-B14F-4D97-AF65-F5344CB8AC3E}">
        <p14:creationId xmlns:p14="http://schemas.microsoft.com/office/powerpoint/2010/main" val="633285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Error of Focus on Digital Governance</a:t>
            </a:r>
            <a:endParaRPr lang="en-US" dirty="0"/>
          </a:p>
        </p:txBody>
      </p:sp>
      <p:sp>
        <p:nvSpPr>
          <p:cNvPr id="3" name="Content Placeholder 2"/>
          <p:cNvSpPr>
            <a:spLocks noGrp="1"/>
          </p:cNvSpPr>
          <p:nvPr>
            <p:ph idx="1"/>
          </p:nvPr>
        </p:nvSpPr>
        <p:spPr/>
        <p:txBody>
          <a:bodyPr/>
          <a:lstStyle/>
          <a:p>
            <a:r>
              <a:rPr lang="en-US" dirty="0" smtClean="0"/>
              <a:t>Digitizing of the economy and our lives is much more than having to do with governance.</a:t>
            </a:r>
          </a:p>
          <a:p>
            <a:r>
              <a:rPr lang="en-US" dirty="0" smtClean="0"/>
              <a:t>Primary business model of the Internet is built on mass surveillance </a:t>
            </a:r>
          </a:p>
          <a:p>
            <a:r>
              <a:rPr lang="en-US" dirty="0"/>
              <a:t>C</a:t>
            </a:r>
            <a:r>
              <a:rPr lang="en-US" dirty="0" smtClean="0"/>
              <a:t>ollecting, packaging and selling personal information is what Silicon Valley Companies do for a living</a:t>
            </a:r>
          </a:p>
          <a:p>
            <a:r>
              <a:rPr lang="en-US" dirty="0" smtClean="0"/>
              <a:t>They are in collusion with governments. </a:t>
            </a:r>
            <a:endParaRPr lang="en-US" dirty="0"/>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3</a:t>
            </a:fld>
            <a:endParaRPr lang="en-US" dirty="0"/>
          </a:p>
        </p:txBody>
      </p:sp>
    </p:spTree>
    <p:extLst>
      <p:ext uri="{BB962C8B-B14F-4D97-AF65-F5344CB8AC3E}">
        <p14:creationId xmlns:p14="http://schemas.microsoft.com/office/powerpoint/2010/main" val="669830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 - 1</a:t>
            </a:r>
            <a:endParaRPr lang="en-US" dirty="0"/>
          </a:p>
        </p:txBody>
      </p:sp>
      <p:sp>
        <p:nvSpPr>
          <p:cNvPr id="3" name="Content Placeholder 2"/>
          <p:cNvSpPr>
            <a:spLocks noGrp="1"/>
          </p:cNvSpPr>
          <p:nvPr>
            <p:ph idx="1"/>
          </p:nvPr>
        </p:nvSpPr>
        <p:spPr/>
        <p:txBody>
          <a:bodyPr/>
          <a:lstStyle/>
          <a:p>
            <a:r>
              <a:rPr lang="en-US" dirty="0" smtClean="0"/>
              <a:t>If the time, effort and money spent over the past two days by the organizers and participants is not to go waste, we must act, and act now</a:t>
            </a:r>
          </a:p>
          <a:p>
            <a:r>
              <a:rPr lang="en-US" dirty="0" smtClean="0"/>
              <a:t>Firstly, let us understand that the dangers to democracy due to digitization of the economy and Internet are not confined to governance or governments.</a:t>
            </a:r>
          </a:p>
          <a:p>
            <a:r>
              <a:rPr lang="en-US" dirty="0" smtClean="0"/>
              <a:t>The real danger is from collusion between private Internet companies and governments, even </a:t>
            </a:r>
            <a:r>
              <a:rPr lang="en-US" dirty="0" err="1" smtClean="0"/>
              <a:t>privatising</a:t>
            </a:r>
            <a:r>
              <a:rPr lang="en-US" dirty="0" smtClean="0"/>
              <a:t> governance</a:t>
            </a:r>
          </a:p>
          <a:p>
            <a:endParaRPr lang="en-US" dirty="0"/>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4</a:t>
            </a:fld>
            <a:endParaRPr lang="en-US" dirty="0"/>
          </a:p>
        </p:txBody>
      </p:sp>
    </p:spTree>
    <p:extLst>
      <p:ext uri="{BB962C8B-B14F-4D97-AF65-F5344CB8AC3E}">
        <p14:creationId xmlns:p14="http://schemas.microsoft.com/office/powerpoint/2010/main" val="1746007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we do? </a:t>
            </a:r>
            <a:r>
              <a:rPr lang="en-US" dirty="0" smtClean="0"/>
              <a:t>- 2</a:t>
            </a:r>
            <a:endParaRPr lang="en-US" dirty="0"/>
          </a:p>
        </p:txBody>
      </p:sp>
      <p:sp>
        <p:nvSpPr>
          <p:cNvPr id="3" name="Content Placeholder 2"/>
          <p:cNvSpPr>
            <a:spLocks noGrp="1"/>
          </p:cNvSpPr>
          <p:nvPr>
            <p:ph idx="1"/>
          </p:nvPr>
        </p:nvSpPr>
        <p:spPr/>
        <p:txBody>
          <a:bodyPr/>
          <a:lstStyle/>
          <a:p>
            <a:r>
              <a:rPr lang="en-US" dirty="0" smtClean="0"/>
              <a:t>Hence, we should expose this collusion and advocate regulation with severe penalties to those who so collude irrespective of the justification. </a:t>
            </a:r>
          </a:p>
          <a:p>
            <a:r>
              <a:rPr lang="en-US" dirty="0" smtClean="0"/>
              <a:t>We need an ”Indian Summer”, like the Arab one or an “Occupy Internet” movement! </a:t>
            </a:r>
          </a:p>
          <a:p>
            <a:r>
              <a:rPr lang="en-US" dirty="0" smtClean="0"/>
              <a:t>The Indian Summer should make it too hot for politicians and private entities who collude for database state / private control of people</a:t>
            </a:r>
            <a:endParaRPr lang="en-US" dirty="0"/>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5</a:t>
            </a:fld>
            <a:endParaRPr lang="en-US" dirty="0"/>
          </a:p>
        </p:txBody>
      </p:sp>
    </p:spTree>
    <p:extLst>
      <p:ext uri="{BB962C8B-B14F-4D97-AF65-F5344CB8AC3E}">
        <p14:creationId xmlns:p14="http://schemas.microsoft.com/office/powerpoint/2010/main" val="1483212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we do? </a:t>
            </a:r>
            <a:r>
              <a:rPr lang="en-US" dirty="0" smtClean="0"/>
              <a:t>- 3</a:t>
            </a:r>
            <a:endParaRPr lang="en-US" dirty="0"/>
          </a:p>
        </p:txBody>
      </p:sp>
      <p:sp>
        <p:nvSpPr>
          <p:cNvPr id="3" name="Content Placeholder 2"/>
          <p:cNvSpPr>
            <a:spLocks noGrp="1"/>
          </p:cNvSpPr>
          <p:nvPr>
            <p:ph idx="1"/>
          </p:nvPr>
        </p:nvSpPr>
        <p:spPr/>
        <p:txBody>
          <a:bodyPr/>
          <a:lstStyle/>
          <a:p>
            <a:r>
              <a:rPr lang="en-US" dirty="0" smtClean="0"/>
              <a:t>A typical example of such collusion is the so-called UID / “Aadhaar” scheme. </a:t>
            </a:r>
          </a:p>
          <a:p>
            <a:r>
              <a:rPr lang="en-US" dirty="0" smtClean="0"/>
              <a:t>Study it so that you understand the elements of this collusion and how it affects all of us</a:t>
            </a:r>
          </a:p>
          <a:p>
            <a:r>
              <a:rPr lang="en-US" dirty="0" smtClean="0"/>
              <a:t>Just look at UIDAI’s vision and mission statements</a:t>
            </a:r>
            <a:endParaRPr lang="en-US" dirty="0"/>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6</a:t>
            </a:fld>
            <a:endParaRPr lang="en-US" dirty="0"/>
          </a:p>
        </p:txBody>
      </p:sp>
    </p:spTree>
    <p:extLst>
      <p:ext uri="{BB962C8B-B14F-4D97-AF65-F5344CB8AC3E}">
        <p14:creationId xmlns:p14="http://schemas.microsoft.com/office/powerpoint/2010/main" val="156574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UIDAI Website</a:t>
            </a:r>
            <a:endParaRPr lang="en-US" dirty="0"/>
          </a:p>
        </p:txBody>
      </p:sp>
      <p:sp>
        <p:nvSpPr>
          <p:cNvPr id="3" name="Content Placeholder 2"/>
          <p:cNvSpPr>
            <a:spLocks noGrp="1"/>
          </p:cNvSpPr>
          <p:nvPr>
            <p:ph idx="1"/>
          </p:nvPr>
        </p:nvSpPr>
        <p:spPr/>
        <p:txBody>
          <a:bodyPr/>
          <a:lstStyle/>
          <a:p>
            <a:r>
              <a:rPr lang="en-US" dirty="0" smtClean="0">
                <a:hlinkClick r:id="rId3"/>
              </a:rPr>
              <a:t>Vision &amp; Mission</a:t>
            </a:r>
            <a:endParaRPr lang="en-US" dirty="0"/>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7</a:t>
            </a:fld>
            <a:endParaRPr lang="en-US" dirty="0"/>
          </a:p>
        </p:txBody>
      </p:sp>
      <p:sp>
        <p:nvSpPr>
          <p:cNvPr id="7" name="Footer Placeholder 4"/>
          <p:cNvSpPr txBox="1">
            <a:spLocks/>
          </p:cNvSpPr>
          <p:nvPr/>
        </p:nvSpPr>
        <p:spPr>
          <a:xfrm>
            <a:off x="2724679" y="6035675"/>
            <a:ext cx="7084177" cy="365125"/>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00990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Private - Public Collusion in UID / “Aadhaar” </a:t>
            </a:r>
            <a:endParaRPr lang="en-US" dirty="0"/>
          </a:p>
        </p:txBody>
      </p:sp>
      <p:sp>
        <p:nvSpPr>
          <p:cNvPr id="3" name="Content Placeholder 2"/>
          <p:cNvSpPr>
            <a:spLocks noGrp="1"/>
          </p:cNvSpPr>
          <p:nvPr>
            <p:ph idx="1"/>
          </p:nvPr>
        </p:nvSpPr>
        <p:spPr/>
        <p:txBody>
          <a:bodyPr/>
          <a:lstStyle/>
          <a:p>
            <a:r>
              <a:rPr lang="en-US" dirty="0" smtClean="0"/>
              <a:t>It is between private Indian and foreign firms and the Government of India. </a:t>
            </a:r>
          </a:p>
          <a:p>
            <a:r>
              <a:rPr lang="en-US" dirty="0" smtClean="0"/>
              <a:t>It is actually a free for all.</a:t>
            </a:r>
          </a:p>
          <a:p>
            <a:r>
              <a:rPr lang="en-US" dirty="0" smtClean="0"/>
              <a:t>There is no restriction at all in collaboration, “partnership” as the vision statement says which, is an euphemism for collusion to exploit our data, whether it is promoted as meant to improve efficiency of government services or commercial convenience</a:t>
            </a:r>
            <a:endParaRPr lang="en-US" dirty="0"/>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8</a:t>
            </a:fld>
            <a:endParaRPr lang="en-US" dirty="0"/>
          </a:p>
        </p:txBody>
      </p:sp>
    </p:spTree>
    <p:extLst>
      <p:ext uri="{BB962C8B-B14F-4D97-AF65-F5344CB8AC3E}">
        <p14:creationId xmlns:p14="http://schemas.microsoft.com/office/powerpoint/2010/main" val="2037025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aadhaar of “Aadhaar”? </a:t>
            </a:r>
            <a:endParaRPr lang="en-US" dirty="0"/>
          </a:p>
        </p:txBody>
      </p:sp>
      <p:sp>
        <p:nvSpPr>
          <p:cNvPr id="3" name="Content Placeholder 2"/>
          <p:cNvSpPr>
            <a:spLocks noGrp="1"/>
          </p:cNvSpPr>
          <p:nvPr>
            <p:ph idx="1"/>
          </p:nvPr>
        </p:nvSpPr>
        <p:spPr/>
        <p:txBody>
          <a:bodyPr>
            <a:normAutofit fontScale="85000" lnSpcReduction="20000"/>
          </a:bodyPr>
          <a:lstStyle/>
          <a:p>
            <a:r>
              <a:rPr lang="en-GB" dirty="0"/>
              <a:t>Inability to prove identity is one of the biggest barriers preventing the poor from accessing benefits and subsidies. </a:t>
            </a:r>
            <a:endParaRPr lang="en-GB" dirty="0" smtClean="0"/>
          </a:p>
          <a:p>
            <a:r>
              <a:rPr lang="en-GB" dirty="0"/>
              <a:t>Vision</a:t>
            </a:r>
          </a:p>
          <a:p>
            <a:r>
              <a:rPr lang="en-GB" dirty="0"/>
              <a:t>To empower residents of India with a unique identity and a digital platform to authenticate anytime, anywhere.</a:t>
            </a:r>
          </a:p>
          <a:p>
            <a:r>
              <a:rPr lang="en-GB" dirty="0"/>
              <a:t>Mission</a:t>
            </a:r>
          </a:p>
          <a:p>
            <a:r>
              <a:rPr lang="en-GB" dirty="0"/>
              <a:t>Deliver Aadhaar numbers universally to residents with a well defined turnaround time and adhering to stringent quality </a:t>
            </a:r>
            <a:r>
              <a:rPr lang="en-GB" dirty="0" smtClean="0"/>
              <a:t>metrics</a:t>
            </a:r>
          </a:p>
          <a:p>
            <a:r>
              <a:rPr lang="en-GB" dirty="0" smtClean="0"/>
              <a:t>If biometric IDs are NOT unique, where does that leave UID / “Aadhaar” ?</a:t>
            </a:r>
            <a:endParaRPr lang="en-GB" dirty="0"/>
          </a:p>
          <a:p>
            <a:endParaRPr lang="en-US" dirty="0"/>
          </a:p>
        </p:txBody>
      </p:sp>
      <p:sp>
        <p:nvSpPr>
          <p:cNvPr id="4" name="Date Placeholder 3"/>
          <p:cNvSpPr>
            <a:spLocks noGrp="1"/>
          </p:cNvSpPr>
          <p:nvPr>
            <p:ph type="dt" sz="half" idx="10"/>
          </p:nvPr>
        </p:nvSpPr>
        <p:spPr/>
        <p:txBody>
          <a:bodyPr/>
          <a:lstStyle/>
          <a:p>
            <a:r>
              <a:rPr lang="en-IN" smtClean="0"/>
              <a:t>15 Nov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9</a:t>
            </a:fld>
            <a:endParaRPr lang="en-US" dirty="0"/>
          </a:p>
        </p:txBody>
      </p:sp>
    </p:spTree>
    <p:extLst>
      <p:ext uri="{BB962C8B-B14F-4D97-AF65-F5344CB8AC3E}">
        <p14:creationId xmlns:p14="http://schemas.microsoft.com/office/powerpoint/2010/main" val="789223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iterate type="wd">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iterate type="wd">
                                    <p:tmPct val="10000"/>
                                  </p:iterate>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iterate type="wd">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iterate type="wd">
                                    <p:tmPct val="10000"/>
                                  </p:iterate>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iterate type="wd">
                                    <p:tmPct val="10000"/>
                                  </p:iterate>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iterate type="wd">
                                    <p:tmPct val="10000"/>
                                  </p:iterate>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1252</TotalTime>
  <Words>983</Words>
  <Application>Microsoft Macintosh PowerPoint</Application>
  <PresentationFormat>Widescreen</PresentationFormat>
  <Paragraphs>107</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Corbel</vt:lpstr>
      <vt:lpstr>Mangal</vt:lpstr>
      <vt:lpstr>Parallax</vt:lpstr>
      <vt:lpstr>Digital Panopticon</vt:lpstr>
      <vt:lpstr>Digital Disruption</vt:lpstr>
      <vt:lpstr>Fundamental Error of Focus on Digital Governance</vt:lpstr>
      <vt:lpstr>What can we do? - 1</vt:lpstr>
      <vt:lpstr>What can we do? - 2</vt:lpstr>
      <vt:lpstr>What can we do? - 3</vt:lpstr>
      <vt:lpstr>UIDAI Website</vt:lpstr>
      <vt:lpstr>What is the Private - Public Collusion in UID / “Aadhaar” </vt:lpstr>
      <vt:lpstr>What’s the aadhaar of “Aadhaar”? </vt:lpstr>
      <vt:lpstr>Biometrics</vt:lpstr>
      <vt:lpstr>What can we do? - 4 </vt:lpstr>
      <vt:lpstr>What can we do? - 5</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Mathew Thomas</dc:creator>
  <cp:lastModifiedBy>Mathew Thomas</cp:lastModifiedBy>
  <cp:revision>30</cp:revision>
  <dcterms:created xsi:type="dcterms:W3CDTF">2016-11-08T14:40:32Z</dcterms:created>
  <dcterms:modified xsi:type="dcterms:W3CDTF">2016-11-19T04:37:47Z</dcterms:modified>
</cp:coreProperties>
</file>